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79" r:id="rId5"/>
    <p:sldId id="266" r:id="rId6"/>
    <p:sldId id="267" r:id="rId7"/>
    <p:sldId id="268" r:id="rId8"/>
    <p:sldId id="269" r:id="rId9"/>
    <p:sldId id="272" r:id="rId10"/>
    <p:sldId id="270" r:id="rId11"/>
    <p:sldId id="275" r:id="rId12"/>
    <p:sldId id="276" r:id="rId13"/>
    <p:sldId id="277" r:id="rId14"/>
    <p:sldId id="278" r:id="rId15"/>
    <p:sldId id="261" r:id="rId16"/>
    <p:sldId id="262"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01" d="100"/>
          <a:sy n="101" d="100"/>
        </p:scale>
        <p:origin x="419" y="-17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08-Jul-21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08-Jul-21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08-Jul-21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08-Jul-21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08-Jul-21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08-Jul-21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08-Jul-21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08-Jul-21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08-Jul-21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08-Jul-21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08-Jul-21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08-Jul-21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The House </a:t>
            </a:r>
            <a:r>
              <a:rPr lang="en-US" dirty="0"/>
              <a:t>P</a:t>
            </a:r>
            <a:r>
              <a:rPr lang="en-US" sz="8000" dirty="0"/>
              <a:t>rice </a:t>
            </a:r>
            <a:r>
              <a:rPr lang="en-US" dirty="0"/>
              <a:t>P</a:t>
            </a:r>
            <a:r>
              <a:rPr lang="en-US" sz="8000" dirty="0"/>
              <a:t>rediction</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Abhishek Pai</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4798E5B-F3F7-4C75-A6F1-D6DF37593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Graph between </a:t>
            </a:r>
            <a:r>
              <a:rPr lang="en-US" dirty="0" err="1"/>
              <a:t>years_of_Remodification</a:t>
            </a:r>
            <a:r>
              <a:rPr lang="en-US" dirty="0"/>
              <a:t> at the year of Sold  and Sale Price.</a:t>
            </a:r>
          </a:p>
        </p:txBody>
      </p:sp>
      <p:pic>
        <p:nvPicPr>
          <p:cNvPr id="6" name="Content Placeholder 5">
            <a:extLst>
              <a:ext uri="{FF2B5EF4-FFF2-40B4-BE49-F238E27FC236}">
                <a16:creationId xmlns:a16="http://schemas.microsoft.com/office/drawing/2014/main" id="{FAC48E17-098D-4EC9-80E1-7B9CAE2F0231}"/>
              </a:ext>
            </a:extLst>
          </p:cNvPr>
          <p:cNvPicPr>
            <a:picLocks noGrp="1" noChangeAspect="1"/>
          </p:cNvPicPr>
          <p:nvPr>
            <p:ph idx="1"/>
          </p:nvPr>
        </p:nvPicPr>
        <p:blipFill rotWithShape="1">
          <a:blip r:embed="rId2"/>
          <a:srcRect l="25222" t="34039" r="41804" b="33129"/>
          <a:stretch/>
        </p:blipFill>
        <p:spPr>
          <a:xfrm>
            <a:off x="4953697" y="1500999"/>
            <a:ext cx="6884665" cy="3856002"/>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Number of Remodification year is less them 15 year's than the selling price's also High.</a:t>
            </a:r>
            <a:endParaRPr lang="en-US" dirty="0">
              <a:solidFill>
                <a:schemeClr val="bg1"/>
              </a:solidFill>
            </a:endParaRPr>
          </a:p>
        </p:txBody>
      </p:sp>
      <p:pic>
        <p:nvPicPr>
          <p:cNvPr id="7" name="Picture 6">
            <a:extLst>
              <a:ext uri="{FF2B5EF4-FFF2-40B4-BE49-F238E27FC236}">
                <a16:creationId xmlns:a16="http://schemas.microsoft.com/office/drawing/2014/main" id="{9724BB8E-84E9-4AFE-BA8A-33C34CC3E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2918158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Graph between </a:t>
            </a:r>
            <a:r>
              <a:rPr lang="en-US" dirty="0" err="1"/>
              <a:t>years_of_garage_Built</a:t>
            </a:r>
            <a:r>
              <a:rPr lang="en-US" dirty="0"/>
              <a:t> at the year of Sold  and Sale Price.</a:t>
            </a:r>
          </a:p>
        </p:txBody>
      </p:sp>
      <p:pic>
        <p:nvPicPr>
          <p:cNvPr id="6" name="Content Placeholder 5">
            <a:extLst>
              <a:ext uri="{FF2B5EF4-FFF2-40B4-BE49-F238E27FC236}">
                <a16:creationId xmlns:a16="http://schemas.microsoft.com/office/drawing/2014/main" id="{24189A1E-9E9F-4D76-8989-333BBB9813A2}"/>
              </a:ext>
            </a:extLst>
          </p:cNvPr>
          <p:cNvPicPr>
            <a:picLocks noGrp="1" noChangeAspect="1"/>
          </p:cNvPicPr>
          <p:nvPr>
            <p:ph idx="1"/>
          </p:nvPr>
        </p:nvPicPr>
        <p:blipFill rotWithShape="1">
          <a:blip r:embed="rId2"/>
          <a:srcRect l="25222" t="44480" r="39964" b="22561"/>
          <a:stretch/>
        </p:blipFill>
        <p:spPr>
          <a:xfrm>
            <a:off x="5243118" y="1660127"/>
            <a:ext cx="6728368" cy="3582991"/>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In which year garage was built it's not impacting so much the Price of sale.</a:t>
            </a:r>
            <a:endParaRPr lang="en-US" dirty="0">
              <a:solidFill>
                <a:schemeClr val="bg1"/>
              </a:solidFill>
            </a:endParaRPr>
          </a:p>
        </p:txBody>
      </p:sp>
      <p:pic>
        <p:nvPicPr>
          <p:cNvPr id="7" name="Picture 6">
            <a:extLst>
              <a:ext uri="{FF2B5EF4-FFF2-40B4-BE49-F238E27FC236}">
                <a16:creationId xmlns:a16="http://schemas.microsoft.com/office/drawing/2014/main" id="{5A586C73-F489-486C-8DC9-DFF252B69D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436867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Scatter and histogram between Lot Area and Sale Price</a:t>
            </a:r>
          </a:p>
        </p:txBody>
      </p:sp>
      <p:pic>
        <p:nvPicPr>
          <p:cNvPr id="6" name="Content Placeholder 5">
            <a:extLst>
              <a:ext uri="{FF2B5EF4-FFF2-40B4-BE49-F238E27FC236}">
                <a16:creationId xmlns:a16="http://schemas.microsoft.com/office/drawing/2014/main" id="{45AD1C83-5AE3-4B36-824E-3BE417042DF0}"/>
              </a:ext>
            </a:extLst>
          </p:cNvPr>
          <p:cNvPicPr>
            <a:picLocks noGrp="1" noChangeAspect="1"/>
          </p:cNvPicPr>
          <p:nvPr>
            <p:ph idx="1"/>
          </p:nvPr>
        </p:nvPicPr>
        <p:blipFill rotWithShape="1">
          <a:blip r:embed="rId2"/>
          <a:srcRect l="24019" t="25611" r="40659" b="20549"/>
          <a:stretch/>
        </p:blipFill>
        <p:spPr>
          <a:xfrm>
            <a:off x="5163424" y="977317"/>
            <a:ext cx="6020880" cy="4827865"/>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normAutofit/>
          </a:bodyPr>
          <a:lstStyle/>
          <a:p>
            <a:pPr algn="l"/>
            <a:r>
              <a:rPr lang="en-US" b="0" i="0" dirty="0">
                <a:solidFill>
                  <a:schemeClr val="bg1"/>
                </a:solidFill>
                <a:effectLst/>
                <a:latin typeface="Helvetica Neue"/>
              </a:rPr>
              <a:t>if Lot Area is Greater it's not mean Sale Price would also be High. and almost all data lying between 0 to 50000 square feet Lot Area</a:t>
            </a:r>
            <a:endParaRPr lang="en-US" dirty="0">
              <a:solidFill>
                <a:schemeClr val="bg1"/>
              </a:solidFill>
            </a:endParaRPr>
          </a:p>
        </p:txBody>
      </p:sp>
      <p:pic>
        <p:nvPicPr>
          <p:cNvPr id="7" name="Picture 6">
            <a:extLst>
              <a:ext uri="{FF2B5EF4-FFF2-40B4-BE49-F238E27FC236}">
                <a16:creationId xmlns:a16="http://schemas.microsoft.com/office/drawing/2014/main" id="{756F63DA-6105-4811-8F16-3469F05D84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034369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Scatter and histogram between </a:t>
            </a:r>
            <a:r>
              <a:rPr lang="en-US" dirty="0" err="1"/>
              <a:t>LotFrontage</a:t>
            </a:r>
            <a:r>
              <a:rPr lang="en-US" dirty="0"/>
              <a:t> and </a:t>
            </a:r>
            <a:r>
              <a:rPr lang="en-US" dirty="0" err="1"/>
              <a:t>SalePrice</a:t>
            </a:r>
            <a:endParaRPr lang="en-US" dirty="0"/>
          </a:p>
        </p:txBody>
      </p:sp>
      <p:pic>
        <p:nvPicPr>
          <p:cNvPr id="6" name="Content Placeholder 5">
            <a:extLst>
              <a:ext uri="{FF2B5EF4-FFF2-40B4-BE49-F238E27FC236}">
                <a16:creationId xmlns:a16="http://schemas.microsoft.com/office/drawing/2014/main" id="{BA2D8373-0C82-4400-81F9-11900E708FDE}"/>
              </a:ext>
            </a:extLst>
          </p:cNvPr>
          <p:cNvPicPr>
            <a:picLocks noGrp="1" noChangeAspect="1"/>
          </p:cNvPicPr>
          <p:nvPr>
            <p:ph idx="1"/>
          </p:nvPr>
        </p:nvPicPr>
        <p:blipFill rotWithShape="1">
          <a:blip r:embed="rId2"/>
          <a:srcRect l="23170" t="24981" r="41238" b="22813"/>
          <a:stretch/>
        </p:blipFill>
        <p:spPr>
          <a:xfrm>
            <a:off x="5281724" y="1027320"/>
            <a:ext cx="6111332" cy="4589109"/>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Mostly all records from Lot Frontage are 0 to 150 feet, Big Lot Frontage area not impacting so much the Price.</a:t>
            </a:r>
            <a:endParaRPr lang="en-US" dirty="0">
              <a:solidFill>
                <a:schemeClr val="bg1"/>
              </a:solidFill>
            </a:endParaRPr>
          </a:p>
        </p:txBody>
      </p:sp>
      <p:pic>
        <p:nvPicPr>
          <p:cNvPr id="7" name="Picture 6">
            <a:extLst>
              <a:ext uri="{FF2B5EF4-FFF2-40B4-BE49-F238E27FC236}">
                <a16:creationId xmlns:a16="http://schemas.microsoft.com/office/drawing/2014/main" id="{7E023491-5DFB-4236-8FEA-20997D1316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67172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Scatter and histogram between Garage Area and Sale Price</a:t>
            </a:r>
          </a:p>
        </p:txBody>
      </p:sp>
      <p:pic>
        <p:nvPicPr>
          <p:cNvPr id="6" name="Content Placeholder 5">
            <a:extLst>
              <a:ext uri="{FF2B5EF4-FFF2-40B4-BE49-F238E27FC236}">
                <a16:creationId xmlns:a16="http://schemas.microsoft.com/office/drawing/2014/main" id="{97BAC364-5444-49B6-9B01-138D68321D1E}"/>
              </a:ext>
            </a:extLst>
          </p:cNvPr>
          <p:cNvPicPr>
            <a:picLocks noGrp="1" noChangeAspect="1"/>
          </p:cNvPicPr>
          <p:nvPr>
            <p:ph idx="1"/>
          </p:nvPr>
        </p:nvPicPr>
        <p:blipFill rotWithShape="1">
          <a:blip r:embed="rId2"/>
          <a:srcRect l="22320" t="22088" r="40659" b="23694"/>
          <a:stretch/>
        </p:blipFill>
        <p:spPr>
          <a:xfrm>
            <a:off x="5427677" y="1027652"/>
            <a:ext cx="5910044" cy="4868731"/>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Some House's don't have Garage Area instead of that the Price is similar to some of those have Garage Area.</a:t>
            </a:r>
            <a:endParaRPr lang="en-US" dirty="0">
              <a:solidFill>
                <a:schemeClr val="bg1"/>
              </a:solidFill>
            </a:endParaRPr>
          </a:p>
        </p:txBody>
      </p:sp>
      <p:pic>
        <p:nvPicPr>
          <p:cNvPr id="7" name="Picture 6">
            <a:extLst>
              <a:ext uri="{FF2B5EF4-FFF2-40B4-BE49-F238E27FC236}">
                <a16:creationId xmlns:a16="http://schemas.microsoft.com/office/drawing/2014/main" id="{45F43B0B-23F1-4B64-9378-182BDE03D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075540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BA7F7-1425-4CC7-9468-C8FE95B93E58}"/>
              </a:ext>
            </a:extLst>
          </p:cNvPr>
          <p:cNvSpPr>
            <a:spLocks noGrp="1"/>
          </p:cNvSpPr>
          <p:nvPr>
            <p:ph type="title"/>
          </p:nvPr>
        </p:nvSpPr>
        <p:spPr/>
        <p:txBody>
          <a:bodyPr/>
          <a:lstStyle/>
          <a:p>
            <a:r>
              <a:rPr lang="en-US" dirty="0"/>
              <a:t>Model Dashboard</a:t>
            </a:r>
          </a:p>
        </p:txBody>
      </p:sp>
      <p:graphicFrame>
        <p:nvGraphicFramePr>
          <p:cNvPr id="5" name="Table 5">
            <a:extLst>
              <a:ext uri="{FF2B5EF4-FFF2-40B4-BE49-F238E27FC236}">
                <a16:creationId xmlns:a16="http://schemas.microsoft.com/office/drawing/2014/main" id="{066E5DFB-D2E4-4A90-A038-03977AD15DB5}"/>
              </a:ext>
            </a:extLst>
          </p:cNvPr>
          <p:cNvGraphicFramePr>
            <a:graphicFrameLocks noGrp="1"/>
          </p:cNvGraphicFramePr>
          <p:nvPr>
            <p:ph idx="1"/>
            <p:extLst>
              <p:ext uri="{D42A27DB-BD31-4B8C-83A1-F6EECF244321}">
                <p14:modId xmlns:p14="http://schemas.microsoft.com/office/powerpoint/2010/main" val="1790558485"/>
              </p:ext>
            </p:extLst>
          </p:nvPr>
        </p:nvGraphicFramePr>
        <p:xfrm>
          <a:off x="1096963" y="2108201"/>
          <a:ext cx="10058400" cy="3657600"/>
        </p:xfrm>
        <a:graphic>
          <a:graphicData uri="http://schemas.openxmlformats.org/drawingml/2006/table">
            <a:tbl>
              <a:tblPr firstRow="1" firstCol="1">
                <a:tableStyleId>{125E5076-3810-47DD-B79F-674D7AD40C01}</a:tableStyleId>
              </a:tblPr>
              <a:tblGrid>
                <a:gridCol w="5029200">
                  <a:extLst>
                    <a:ext uri="{9D8B030D-6E8A-4147-A177-3AD203B41FA5}">
                      <a16:colId xmlns:a16="http://schemas.microsoft.com/office/drawing/2014/main" val="2096107354"/>
                    </a:ext>
                  </a:extLst>
                </a:gridCol>
                <a:gridCol w="5029200">
                  <a:extLst>
                    <a:ext uri="{9D8B030D-6E8A-4147-A177-3AD203B41FA5}">
                      <a16:colId xmlns:a16="http://schemas.microsoft.com/office/drawing/2014/main" val="3253179340"/>
                    </a:ext>
                  </a:extLst>
                </a:gridCol>
              </a:tblGrid>
              <a:tr h="353476">
                <a:tc>
                  <a:txBody>
                    <a:bodyPr/>
                    <a:lstStyle/>
                    <a:p>
                      <a:pPr algn="ctr"/>
                      <a:r>
                        <a:rPr lang="en-US" dirty="0"/>
                        <a:t>MODELS</a:t>
                      </a:r>
                    </a:p>
                  </a:txBody>
                  <a:tcPr/>
                </a:tc>
                <a:tc>
                  <a:txBody>
                    <a:bodyPr/>
                    <a:lstStyle/>
                    <a:p>
                      <a:pPr algn="ctr"/>
                      <a:r>
                        <a:rPr lang="en-US" dirty="0" err="1"/>
                        <a:t>Rdm</a:t>
                      </a:r>
                      <a:r>
                        <a:rPr lang="en-US" dirty="0"/>
                        <a:t> r2_score</a:t>
                      </a:r>
                    </a:p>
                  </a:txBody>
                  <a:tcPr/>
                </a:tc>
                <a:extLst>
                  <a:ext uri="{0D108BD9-81ED-4DB2-BD59-A6C34878D82A}">
                    <a16:rowId xmlns:a16="http://schemas.microsoft.com/office/drawing/2014/main" val="2333195928"/>
                  </a:ext>
                </a:extLst>
              </a:tr>
              <a:tr h="364693">
                <a:tc>
                  <a:txBody>
                    <a:bodyPr/>
                    <a:lstStyle/>
                    <a:p>
                      <a:pPr algn="ctr"/>
                      <a:r>
                        <a:rPr lang="en-US" sz="1800" b="0" i="0" kern="1200" dirty="0">
                          <a:solidFill>
                            <a:schemeClr val="lt1"/>
                          </a:solidFill>
                          <a:effectLst/>
                          <a:latin typeface="+mn-lt"/>
                          <a:ea typeface="+mn-ea"/>
                          <a:cs typeface="+mn-cs"/>
                        </a:rPr>
                        <a:t>Linear Regression</a:t>
                      </a:r>
                      <a:endParaRPr lang="en-US" dirty="0"/>
                    </a:p>
                  </a:txBody>
                  <a:tcPr/>
                </a:tc>
                <a:tc>
                  <a:txBody>
                    <a:bodyPr/>
                    <a:lstStyle/>
                    <a:p>
                      <a:pPr algn="ctr"/>
                      <a:r>
                        <a:rPr lang="en-US" dirty="0"/>
                        <a:t>0.6783657521286933</a:t>
                      </a:r>
                    </a:p>
                  </a:txBody>
                  <a:tcPr/>
                </a:tc>
                <a:extLst>
                  <a:ext uri="{0D108BD9-81ED-4DB2-BD59-A6C34878D82A}">
                    <a16:rowId xmlns:a16="http://schemas.microsoft.com/office/drawing/2014/main" val="412572260"/>
                  </a:ext>
                </a:extLst>
              </a:tr>
              <a:tr h="353476">
                <a:tc>
                  <a:txBody>
                    <a:bodyPr/>
                    <a:lstStyle/>
                    <a:p>
                      <a:pPr algn="ctr"/>
                      <a:r>
                        <a:rPr lang="en-US" sz="1800" b="0" i="0" kern="1200" dirty="0">
                          <a:solidFill>
                            <a:schemeClr val="lt1"/>
                          </a:solidFill>
                          <a:effectLst/>
                          <a:latin typeface="+mn-lt"/>
                          <a:ea typeface="+mn-ea"/>
                          <a:cs typeface="+mn-cs"/>
                        </a:rPr>
                        <a:t>Lasso</a:t>
                      </a:r>
                      <a:endParaRPr lang="en-US" dirty="0"/>
                    </a:p>
                  </a:txBody>
                  <a:tcPr/>
                </a:tc>
                <a:tc>
                  <a:txBody>
                    <a:bodyPr/>
                    <a:lstStyle/>
                    <a:p>
                      <a:pPr algn="ctr"/>
                      <a:r>
                        <a:rPr lang="en-US" dirty="0"/>
                        <a:t>0.6903727568940587</a:t>
                      </a:r>
                    </a:p>
                  </a:txBody>
                  <a:tcPr/>
                </a:tc>
                <a:extLst>
                  <a:ext uri="{0D108BD9-81ED-4DB2-BD59-A6C34878D82A}">
                    <a16:rowId xmlns:a16="http://schemas.microsoft.com/office/drawing/2014/main" val="812582455"/>
                  </a:ext>
                </a:extLst>
              </a:tr>
              <a:tr h="353476">
                <a:tc>
                  <a:txBody>
                    <a:bodyPr/>
                    <a:lstStyle/>
                    <a:p>
                      <a:pPr algn="ctr"/>
                      <a:r>
                        <a:rPr lang="en-US" sz="1800" b="0" i="0" kern="1200" dirty="0">
                          <a:solidFill>
                            <a:schemeClr val="lt1"/>
                          </a:solidFill>
                          <a:effectLst/>
                          <a:latin typeface="+mn-lt"/>
                          <a:ea typeface="+mn-ea"/>
                          <a:cs typeface="+mn-cs"/>
                        </a:rPr>
                        <a:t>Ridge</a:t>
                      </a:r>
                      <a:endParaRPr lang="en-US" dirty="0"/>
                    </a:p>
                  </a:txBody>
                  <a:tcPr/>
                </a:tc>
                <a:tc>
                  <a:txBody>
                    <a:bodyPr/>
                    <a:lstStyle/>
                    <a:p>
                      <a:pPr algn="ctr"/>
                      <a:r>
                        <a:rPr lang="en-US" dirty="0"/>
                        <a:t>0.6781160470620042</a:t>
                      </a:r>
                    </a:p>
                  </a:txBody>
                  <a:tcPr/>
                </a:tc>
                <a:extLst>
                  <a:ext uri="{0D108BD9-81ED-4DB2-BD59-A6C34878D82A}">
                    <a16:rowId xmlns:a16="http://schemas.microsoft.com/office/drawing/2014/main" val="1778721870"/>
                  </a:ext>
                </a:extLst>
              </a:tr>
              <a:tr h="353476">
                <a:tc>
                  <a:txBody>
                    <a:bodyPr/>
                    <a:lstStyle/>
                    <a:p>
                      <a:pPr algn="ctr"/>
                      <a:r>
                        <a:rPr lang="en-US" sz="1800" b="0" i="0" kern="1200" dirty="0">
                          <a:solidFill>
                            <a:schemeClr val="lt1"/>
                          </a:solidFill>
                          <a:effectLst/>
                          <a:latin typeface="+mn-lt"/>
                          <a:ea typeface="+mn-ea"/>
                          <a:cs typeface="+mn-cs"/>
                        </a:rPr>
                        <a:t>Gradient Boosting Regressor</a:t>
                      </a:r>
                      <a:endParaRPr lang="en-US" dirty="0"/>
                    </a:p>
                  </a:txBody>
                  <a:tcPr/>
                </a:tc>
                <a:tc>
                  <a:txBody>
                    <a:bodyPr/>
                    <a:lstStyle/>
                    <a:p>
                      <a:pPr algn="ctr"/>
                      <a:r>
                        <a:rPr lang="en-US" dirty="0"/>
                        <a:t>0.6899071573447135</a:t>
                      </a:r>
                    </a:p>
                  </a:txBody>
                  <a:tcPr/>
                </a:tc>
                <a:extLst>
                  <a:ext uri="{0D108BD9-81ED-4DB2-BD59-A6C34878D82A}">
                    <a16:rowId xmlns:a16="http://schemas.microsoft.com/office/drawing/2014/main" val="1755427426"/>
                  </a:ext>
                </a:extLst>
              </a:tr>
              <a:tr h="353476">
                <a:tc>
                  <a:txBody>
                    <a:bodyPr/>
                    <a:lstStyle/>
                    <a:p>
                      <a:pPr algn="ctr"/>
                      <a:r>
                        <a:rPr lang="en-US" dirty="0"/>
                        <a:t>XGB Regressor</a:t>
                      </a:r>
                    </a:p>
                  </a:txBody>
                  <a:tcPr/>
                </a:tc>
                <a:tc>
                  <a:txBody>
                    <a:bodyPr/>
                    <a:lstStyle/>
                    <a:p>
                      <a:pPr algn="ctr"/>
                      <a:r>
                        <a:rPr lang="en-US" dirty="0"/>
                        <a:t>0.7006262294482642</a:t>
                      </a:r>
                    </a:p>
                  </a:txBody>
                  <a:tcPr/>
                </a:tc>
                <a:extLst>
                  <a:ext uri="{0D108BD9-81ED-4DB2-BD59-A6C34878D82A}">
                    <a16:rowId xmlns:a16="http://schemas.microsoft.com/office/drawing/2014/main" val="1533608878"/>
                  </a:ext>
                </a:extLst>
              </a:tr>
              <a:tr h="353476">
                <a:tc>
                  <a:txBody>
                    <a:bodyPr/>
                    <a:lstStyle/>
                    <a:p>
                      <a:pPr algn="ctr"/>
                      <a:r>
                        <a:rPr lang="en-US" dirty="0"/>
                        <a:t>Decision Tree Regressor</a:t>
                      </a:r>
                    </a:p>
                  </a:txBody>
                  <a:tcPr/>
                </a:tc>
                <a:tc>
                  <a:txBody>
                    <a:bodyPr/>
                    <a:lstStyle/>
                    <a:p>
                      <a:pPr algn="ctr"/>
                      <a:r>
                        <a:rPr lang="en-US" dirty="0"/>
                        <a:t>0.5959452875401846</a:t>
                      </a:r>
                    </a:p>
                  </a:txBody>
                  <a:tcPr/>
                </a:tc>
                <a:extLst>
                  <a:ext uri="{0D108BD9-81ED-4DB2-BD59-A6C34878D82A}">
                    <a16:rowId xmlns:a16="http://schemas.microsoft.com/office/drawing/2014/main" val="1874220437"/>
                  </a:ext>
                </a:extLst>
              </a:tr>
              <a:tr h="353476">
                <a:tc>
                  <a:txBody>
                    <a:bodyPr/>
                    <a:lstStyle/>
                    <a:p>
                      <a:pPr algn="ctr"/>
                      <a:r>
                        <a:rPr lang="en-US" dirty="0"/>
                        <a:t>Random Forest Regressor</a:t>
                      </a:r>
                    </a:p>
                  </a:txBody>
                  <a:tcPr/>
                </a:tc>
                <a:tc>
                  <a:txBody>
                    <a:bodyPr/>
                    <a:lstStyle/>
                    <a:p>
                      <a:pPr algn="ctr"/>
                      <a:r>
                        <a:rPr lang="en-US" dirty="0">
                          <a:solidFill>
                            <a:srgbClr val="FF0000"/>
                          </a:solidFill>
                        </a:rPr>
                        <a:t>0.7566995122404165</a:t>
                      </a:r>
                    </a:p>
                  </a:txBody>
                  <a:tcPr/>
                </a:tc>
                <a:extLst>
                  <a:ext uri="{0D108BD9-81ED-4DB2-BD59-A6C34878D82A}">
                    <a16:rowId xmlns:a16="http://schemas.microsoft.com/office/drawing/2014/main" val="2852957277"/>
                  </a:ext>
                </a:extLst>
              </a:tr>
              <a:tr h="353476">
                <a:tc>
                  <a:txBody>
                    <a:bodyPr/>
                    <a:lstStyle/>
                    <a:p>
                      <a:pPr algn="ctr"/>
                      <a:r>
                        <a:rPr lang="en-US" dirty="0"/>
                        <a:t>K neighbors Regressor</a:t>
                      </a:r>
                    </a:p>
                  </a:txBody>
                  <a:tcPr/>
                </a:tc>
                <a:tc>
                  <a:txBody>
                    <a:bodyPr/>
                    <a:lstStyle/>
                    <a:p>
                      <a:pPr algn="ctr"/>
                      <a:r>
                        <a:rPr lang="en-US" dirty="0"/>
                        <a:t>0.6104446487015049</a:t>
                      </a:r>
                    </a:p>
                  </a:txBody>
                  <a:tcPr/>
                </a:tc>
                <a:extLst>
                  <a:ext uri="{0D108BD9-81ED-4DB2-BD59-A6C34878D82A}">
                    <a16:rowId xmlns:a16="http://schemas.microsoft.com/office/drawing/2014/main" val="2970964496"/>
                  </a:ext>
                </a:extLst>
              </a:tr>
              <a:tr h="353476">
                <a:tc>
                  <a:txBody>
                    <a:bodyPr/>
                    <a:lstStyle/>
                    <a:p>
                      <a:pPr algn="ctr"/>
                      <a:r>
                        <a:rPr lang="en-US" dirty="0"/>
                        <a:t>K Neighbors Regressor </a:t>
                      </a:r>
                      <a:r>
                        <a:rPr lang="en-US" dirty="0" err="1"/>
                        <a:t>n_neighbors</a:t>
                      </a:r>
                      <a:r>
                        <a:rPr lang="en-US" dirty="0"/>
                        <a:t>=10</a:t>
                      </a:r>
                    </a:p>
                  </a:txBody>
                  <a:tcPr/>
                </a:tc>
                <a:tc>
                  <a:txBody>
                    <a:bodyPr/>
                    <a:lstStyle/>
                    <a:p>
                      <a:pPr algn="ctr"/>
                      <a:r>
                        <a:rPr lang="en-US" dirty="0"/>
                        <a:t>0.6335986443033967</a:t>
                      </a:r>
                    </a:p>
                  </a:txBody>
                  <a:tcPr/>
                </a:tc>
                <a:extLst>
                  <a:ext uri="{0D108BD9-81ED-4DB2-BD59-A6C34878D82A}">
                    <a16:rowId xmlns:a16="http://schemas.microsoft.com/office/drawing/2014/main" val="3087858484"/>
                  </a:ext>
                </a:extLst>
              </a:tr>
            </a:tbl>
          </a:graphicData>
        </a:graphic>
      </p:graphicFrame>
      <p:pic>
        <p:nvPicPr>
          <p:cNvPr id="6" name="Picture 5">
            <a:extLst>
              <a:ext uri="{FF2B5EF4-FFF2-40B4-BE49-F238E27FC236}">
                <a16:creationId xmlns:a16="http://schemas.microsoft.com/office/drawing/2014/main" id="{F156E234-FE1C-49CF-B8E9-E0C59A3B8E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7739" y="4833970"/>
            <a:ext cx="2359074" cy="2359074"/>
          </a:xfrm>
          <a:prstGeom prst="rect">
            <a:avLst/>
          </a:prstGeom>
        </p:spPr>
      </p:pic>
    </p:spTree>
    <p:extLst>
      <p:ext uri="{BB962C8B-B14F-4D97-AF65-F5344CB8AC3E}">
        <p14:creationId xmlns:p14="http://schemas.microsoft.com/office/powerpoint/2010/main" val="3730393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BA7F7-1425-4CC7-9468-C8FE95B93E58}"/>
              </a:ext>
            </a:extLst>
          </p:cNvPr>
          <p:cNvSpPr>
            <a:spLocks noGrp="1"/>
          </p:cNvSpPr>
          <p:nvPr>
            <p:ph type="title"/>
          </p:nvPr>
        </p:nvSpPr>
        <p:spPr/>
        <p:txBody>
          <a:bodyPr/>
          <a:lstStyle/>
          <a:p>
            <a:r>
              <a:rPr lang="en-US" dirty="0"/>
              <a:t>Finalized model</a:t>
            </a:r>
          </a:p>
        </p:txBody>
      </p:sp>
      <p:sp>
        <p:nvSpPr>
          <p:cNvPr id="3" name="Content Placeholder 2">
            <a:extLst>
              <a:ext uri="{FF2B5EF4-FFF2-40B4-BE49-F238E27FC236}">
                <a16:creationId xmlns:a16="http://schemas.microsoft.com/office/drawing/2014/main" id="{41E2EF17-63DE-4E22-BB04-F8E645B91990}"/>
              </a:ext>
            </a:extLst>
          </p:cNvPr>
          <p:cNvSpPr>
            <a:spLocks noGrp="1"/>
          </p:cNvSpPr>
          <p:nvPr>
            <p:ph idx="1"/>
          </p:nvPr>
        </p:nvSpPr>
        <p:spPr/>
        <p:txBody>
          <a:bodyPr/>
          <a:lstStyle/>
          <a:p>
            <a:pPr>
              <a:buFont typeface="Courier New" panose="02070309020205020404" pitchFamily="49" charset="0"/>
              <a:buChar char="o"/>
            </a:pPr>
            <a:r>
              <a:rPr lang="en-US" dirty="0"/>
              <a:t>8 models has been used as per the above slide .</a:t>
            </a:r>
          </a:p>
          <a:p>
            <a:pPr>
              <a:buFont typeface="Courier New" panose="02070309020205020404" pitchFamily="49" charset="0"/>
              <a:buChar char="o"/>
            </a:pPr>
            <a:r>
              <a:rPr lang="en-US" dirty="0"/>
              <a:t>Random forest has performed better after random search cv.</a:t>
            </a:r>
          </a:p>
          <a:p>
            <a:pPr>
              <a:buFont typeface="Courier New" panose="02070309020205020404" pitchFamily="49" charset="0"/>
              <a:buChar char="o"/>
            </a:pPr>
            <a:r>
              <a:rPr lang="en-US" dirty="0"/>
              <a:t>The finalized model  is Random Forest.</a:t>
            </a:r>
          </a:p>
        </p:txBody>
      </p:sp>
      <p:pic>
        <p:nvPicPr>
          <p:cNvPr id="4" name="Picture 3">
            <a:extLst>
              <a:ext uri="{FF2B5EF4-FFF2-40B4-BE49-F238E27FC236}">
                <a16:creationId xmlns:a16="http://schemas.microsoft.com/office/drawing/2014/main" id="{F4F78890-AD74-46A5-A117-D206A580E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861189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BA7F7-1425-4CC7-9468-C8FE95B93E5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41E2EF17-63DE-4E22-BB04-F8E645B91990}"/>
              </a:ext>
            </a:extLst>
          </p:cNvPr>
          <p:cNvSpPr>
            <a:spLocks noGrp="1"/>
          </p:cNvSpPr>
          <p:nvPr>
            <p:ph idx="1"/>
          </p:nvPr>
        </p:nvSpPr>
        <p:spPr/>
        <p:txBody>
          <a:bodyPr>
            <a:normAutofit lnSpcReduction="10000"/>
          </a:bodyPr>
          <a:lstStyle/>
          <a:p>
            <a:pPr algn="l">
              <a:buFont typeface="Arial" panose="020B0604020202020204" pitchFamily="34" charset="0"/>
              <a:buChar char="•"/>
            </a:pPr>
            <a:r>
              <a:rPr lang="en-US" b="0" i="0" dirty="0">
                <a:effectLst/>
                <a:latin typeface="Inter"/>
              </a:rPr>
              <a:t>Houses with a good overall condition, with a greater living room which is above ground along with a greater basement area are expensive houses.</a:t>
            </a:r>
          </a:p>
          <a:p>
            <a:pPr algn="l">
              <a:buFont typeface="Arial" panose="020B0604020202020204" pitchFamily="34" charset="0"/>
              <a:buChar char="•"/>
            </a:pPr>
            <a:r>
              <a:rPr lang="en-US" b="0" i="0" dirty="0">
                <a:effectLst/>
                <a:latin typeface="Inter"/>
              </a:rPr>
              <a:t>People are preferring those houses that has furnished basement with a greater area with a garage having capacity of storing more cars.</a:t>
            </a:r>
          </a:p>
          <a:p>
            <a:pPr algn="l">
              <a:buFont typeface="Arial" panose="020B0604020202020204" pitchFamily="34" charset="0"/>
              <a:buChar char="•"/>
            </a:pPr>
            <a:r>
              <a:rPr lang="en-US" b="0" i="0" dirty="0">
                <a:effectLst/>
                <a:latin typeface="Inter"/>
              </a:rPr>
              <a:t>It seems that most of the people prefer to buy two story houses, with greater floor area.</a:t>
            </a:r>
          </a:p>
          <a:p>
            <a:pPr algn="l">
              <a:buFont typeface="Arial" panose="020B0604020202020204" pitchFamily="34" charset="0"/>
              <a:buChar char="•"/>
            </a:pPr>
            <a:r>
              <a:rPr lang="en-US" b="0" i="0" dirty="0">
                <a:effectLst/>
                <a:latin typeface="Inter"/>
              </a:rPr>
              <a:t>Big houses or a mansions with a greater area are even more expensive.</a:t>
            </a:r>
          </a:p>
          <a:p>
            <a:pPr algn="l">
              <a:buFont typeface="Arial" panose="020B0604020202020204" pitchFamily="34" charset="0"/>
              <a:buChar char="•"/>
            </a:pPr>
            <a:r>
              <a:rPr lang="en-US" b="0" i="0" dirty="0">
                <a:effectLst/>
                <a:latin typeface="Inter"/>
              </a:rPr>
              <a:t>It seems that people are preferring the houses that has been recently remodeled or reconstructed.</a:t>
            </a:r>
          </a:p>
          <a:p>
            <a:br>
              <a:rPr lang="en-US" dirty="0"/>
            </a:br>
            <a:endParaRPr lang="en-US" dirty="0"/>
          </a:p>
        </p:txBody>
      </p:sp>
      <p:pic>
        <p:nvPicPr>
          <p:cNvPr id="4" name="Picture 3">
            <a:extLst>
              <a:ext uri="{FF2B5EF4-FFF2-40B4-BE49-F238E27FC236}">
                <a16:creationId xmlns:a16="http://schemas.microsoft.com/office/drawing/2014/main" id="{611459CC-11A9-453C-83D9-60C850C80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131739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CC7D0-2F4F-4568-9111-D7DECA4F4F1D}"/>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1107FC51-795C-42C4-BE27-A987DB440D56}"/>
              </a:ext>
            </a:extLst>
          </p:cNvPr>
          <p:cNvSpPr>
            <a:spLocks noGrp="1"/>
          </p:cNvSpPr>
          <p:nvPr>
            <p:ph idx="1"/>
          </p:nvPr>
        </p:nvSpPr>
        <p:spPr>
          <a:xfrm>
            <a:off x="1097279" y="2108201"/>
            <a:ext cx="10135579" cy="3760891"/>
          </a:xfrm>
        </p:spPr>
        <p:txBody>
          <a:bodyPr/>
          <a:lstStyle/>
          <a:p>
            <a:pPr algn="just"/>
            <a:r>
              <a:rPr lang="en-US" sz="1800" dirty="0"/>
              <a:t>Houses are one of the necessary need of each and every person around the globe and therefore housing and real estate market is one of the markets which is one of the major contributors in the world’s economy. It is a very large market and there are various companies working in the domain.</a:t>
            </a:r>
          </a:p>
          <a:p>
            <a:pPr algn="just"/>
            <a:br>
              <a:rPr lang="en-US" sz="1800" dirty="0"/>
            </a:br>
            <a:r>
              <a:rPr lang="en-US" sz="1800" dirty="0"/>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a:t>
            </a:r>
            <a:endParaRPr lang="en-US" dirty="0"/>
          </a:p>
        </p:txBody>
      </p:sp>
      <p:pic>
        <p:nvPicPr>
          <p:cNvPr id="4" name="Picture 3">
            <a:extLst>
              <a:ext uri="{FF2B5EF4-FFF2-40B4-BE49-F238E27FC236}">
                <a16:creationId xmlns:a16="http://schemas.microsoft.com/office/drawing/2014/main" id="{11867626-DE27-4E4F-ACB3-55AAAB6E14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440644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BA7F7-1425-4CC7-9468-C8FE95B93E58}"/>
              </a:ext>
            </a:extLst>
          </p:cNvPr>
          <p:cNvSpPr>
            <a:spLocks noGrp="1"/>
          </p:cNvSpPr>
          <p:nvPr>
            <p:ph type="title"/>
          </p:nvPr>
        </p:nvSpPr>
        <p:spPr/>
        <p:txBody>
          <a:bodyPr/>
          <a:lstStyle/>
          <a:p>
            <a:r>
              <a:rPr lang="en-US" dirty="0"/>
              <a:t>Business Goal</a:t>
            </a:r>
          </a:p>
        </p:txBody>
      </p:sp>
      <p:sp>
        <p:nvSpPr>
          <p:cNvPr id="3" name="Content Placeholder 2">
            <a:extLst>
              <a:ext uri="{FF2B5EF4-FFF2-40B4-BE49-F238E27FC236}">
                <a16:creationId xmlns:a16="http://schemas.microsoft.com/office/drawing/2014/main" id="{41E2EF17-63DE-4E22-BB04-F8E645B91990}"/>
              </a:ext>
            </a:extLst>
          </p:cNvPr>
          <p:cNvSpPr>
            <a:spLocks noGrp="1"/>
          </p:cNvSpPr>
          <p:nvPr>
            <p:ph idx="1"/>
          </p:nvPr>
        </p:nvSpPr>
        <p:spPr/>
        <p:txBody>
          <a:bodyPr/>
          <a:lstStyle/>
          <a:p>
            <a:r>
              <a:rPr lang="en-US" dirty="0"/>
              <a:t>To model the price of houses with the available independent variables. This model will then be used by the management to understand how exactly the prices vary with the variables. They can accordingly manipulate the strategy of the firm and concentrate on areas that will yield high returns. Further, the model will be a good way for the management to understand the pricing dynamics of a new market</a:t>
            </a:r>
          </a:p>
        </p:txBody>
      </p:sp>
      <p:pic>
        <p:nvPicPr>
          <p:cNvPr id="4" name="Picture 3">
            <a:extLst>
              <a:ext uri="{FF2B5EF4-FFF2-40B4-BE49-F238E27FC236}">
                <a16:creationId xmlns:a16="http://schemas.microsoft.com/office/drawing/2014/main" id="{C96D4BA5-ACD5-413D-A97B-08B821D3D9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560720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2A2FC-FDFE-4E39-92AE-3A9D327D08B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C0D2BF09-FDF7-4DA2-ABB8-FBF4A13ACA1A}"/>
              </a:ext>
            </a:extLst>
          </p:cNvPr>
          <p:cNvSpPr>
            <a:spLocks noGrp="1"/>
          </p:cNvSpPr>
          <p:nvPr>
            <p:ph idx="1"/>
          </p:nvPr>
        </p:nvSpPr>
        <p:spPr/>
        <p:txBody>
          <a:bodyPr>
            <a:normAutofit lnSpcReduction="10000"/>
          </a:bodyPr>
          <a:lstStyle/>
          <a:p>
            <a:r>
              <a:rPr lang="en-US" dirty="0"/>
              <a:t>Loading data set</a:t>
            </a:r>
          </a:p>
          <a:p>
            <a:r>
              <a:rPr lang="en-US" dirty="0"/>
              <a:t>EDA</a:t>
            </a:r>
          </a:p>
          <a:p>
            <a:r>
              <a:rPr lang="en-US" dirty="0"/>
              <a:t>Data cleaning</a:t>
            </a:r>
          </a:p>
          <a:p>
            <a:r>
              <a:rPr lang="en-US" dirty="0"/>
              <a:t>Encoding</a:t>
            </a:r>
          </a:p>
          <a:p>
            <a:r>
              <a:rPr lang="en-US" dirty="0"/>
              <a:t>Scaling</a:t>
            </a:r>
          </a:p>
          <a:p>
            <a:r>
              <a:rPr lang="en-US" dirty="0"/>
              <a:t>Model building</a:t>
            </a:r>
          </a:p>
          <a:p>
            <a:r>
              <a:rPr lang="en-US" dirty="0"/>
              <a:t>Performing prediction</a:t>
            </a:r>
          </a:p>
          <a:p>
            <a:r>
              <a:rPr lang="en-US" dirty="0"/>
              <a:t>Saving  results</a:t>
            </a:r>
          </a:p>
        </p:txBody>
      </p:sp>
      <p:pic>
        <p:nvPicPr>
          <p:cNvPr id="4" name="Picture 3">
            <a:extLst>
              <a:ext uri="{FF2B5EF4-FFF2-40B4-BE49-F238E27FC236}">
                <a16:creationId xmlns:a16="http://schemas.microsoft.com/office/drawing/2014/main" id="{2F86658A-743C-43E4-96DE-62BB4698C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3938393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9C68D-726C-40B2-BCF8-E101626D2C5D}"/>
              </a:ext>
            </a:extLst>
          </p:cNvPr>
          <p:cNvSpPr>
            <a:spLocks noGrp="1"/>
          </p:cNvSpPr>
          <p:nvPr>
            <p:ph type="title"/>
          </p:nvPr>
        </p:nvSpPr>
        <p:spPr/>
        <p:txBody>
          <a:bodyPr/>
          <a:lstStyle/>
          <a:p>
            <a:r>
              <a:rPr lang="en-US" dirty="0"/>
              <a:t>NAN Values are important for Target Feature</a:t>
            </a:r>
          </a:p>
        </p:txBody>
      </p:sp>
      <p:pic>
        <p:nvPicPr>
          <p:cNvPr id="6" name="Content Placeholder 5">
            <a:extLst>
              <a:ext uri="{FF2B5EF4-FFF2-40B4-BE49-F238E27FC236}">
                <a16:creationId xmlns:a16="http://schemas.microsoft.com/office/drawing/2014/main" id="{BC6C1DCE-5FB8-439D-B376-D99DE32ACCE0}"/>
              </a:ext>
            </a:extLst>
          </p:cNvPr>
          <p:cNvPicPr>
            <a:picLocks noGrp="1" noChangeAspect="1"/>
          </p:cNvPicPr>
          <p:nvPr>
            <p:ph idx="1"/>
          </p:nvPr>
        </p:nvPicPr>
        <p:blipFill rotWithShape="1">
          <a:blip r:embed="rId2"/>
          <a:srcRect l="25008" t="36405" r="42513" b="35335"/>
          <a:stretch/>
        </p:blipFill>
        <p:spPr>
          <a:xfrm>
            <a:off x="5347982" y="1782660"/>
            <a:ext cx="6056730" cy="3707934"/>
          </a:xfrm>
        </p:spPr>
      </p:pic>
      <p:sp>
        <p:nvSpPr>
          <p:cNvPr id="4" name="Text Placeholder 3">
            <a:extLst>
              <a:ext uri="{FF2B5EF4-FFF2-40B4-BE49-F238E27FC236}">
                <a16:creationId xmlns:a16="http://schemas.microsoft.com/office/drawing/2014/main" id="{D06EAA68-4A7F-4990-AA00-499337C5AE5C}"/>
              </a:ext>
            </a:extLst>
          </p:cNvPr>
          <p:cNvSpPr>
            <a:spLocks noGrp="1"/>
          </p:cNvSpPr>
          <p:nvPr>
            <p:ph type="body" sz="half" idx="2"/>
          </p:nvPr>
        </p:nvSpPr>
        <p:spPr/>
        <p:txBody>
          <a:bodyPr/>
          <a:lstStyle/>
          <a:p>
            <a:r>
              <a:rPr lang="en-US" b="0" i="0" dirty="0">
                <a:solidFill>
                  <a:schemeClr val="bg1"/>
                </a:solidFill>
                <a:effectLst/>
                <a:latin typeface="Helvetica Neue"/>
              </a:rPr>
              <a:t>Clearly visible that missing value has also Impact on Dependent variable, so we need to replace these nan value with something meaningful.</a:t>
            </a:r>
            <a:endParaRPr lang="en-US" dirty="0">
              <a:solidFill>
                <a:schemeClr val="bg1"/>
              </a:solidFill>
            </a:endParaRPr>
          </a:p>
        </p:txBody>
      </p:sp>
      <p:pic>
        <p:nvPicPr>
          <p:cNvPr id="7" name="Picture 6">
            <a:extLst>
              <a:ext uri="{FF2B5EF4-FFF2-40B4-BE49-F238E27FC236}">
                <a16:creationId xmlns:a16="http://schemas.microsoft.com/office/drawing/2014/main" id="{EBE15FC3-563D-462B-B747-FA35FE63CD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2732820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83521-770E-4371-AFF5-01EBFBCFB374}"/>
              </a:ext>
            </a:extLst>
          </p:cNvPr>
          <p:cNvSpPr>
            <a:spLocks noGrp="1"/>
          </p:cNvSpPr>
          <p:nvPr>
            <p:ph type="title"/>
          </p:nvPr>
        </p:nvSpPr>
        <p:spPr>
          <a:xfrm>
            <a:off x="643466" y="654341"/>
            <a:ext cx="3517567" cy="2226017"/>
          </a:xfrm>
        </p:spPr>
        <p:txBody>
          <a:bodyPr>
            <a:normAutofit fontScale="90000"/>
          </a:bodyPr>
          <a:lstStyle/>
          <a:p>
            <a:r>
              <a:rPr lang="en-US" dirty="0"/>
              <a:t>Sale Price range from min to max according to year</a:t>
            </a:r>
          </a:p>
        </p:txBody>
      </p:sp>
      <p:pic>
        <p:nvPicPr>
          <p:cNvPr id="6" name="Content Placeholder 5">
            <a:extLst>
              <a:ext uri="{FF2B5EF4-FFF2-40B4-BE49-F238E27FC236}">
                <a16:creationId xmlns:a16="http://schemas.microsoft.com/office/drawing/2014/main" id="{58DB3493-EF3B-4EFE-BDCC-09A48BF912BC}"/>
              </a:ext>
            </a:extLst>
          </p:cNvPr>
          <p:cNvPicPr>
            <a:picLocks noGrp="1" noChangeAspect="1"/>
          </p:cNvPicPr>
          <p:nvPr>
            <p:ph idx="1"/>
          </p:nvPr>
        </p:nvPicPr>
        <p:blipFill rotWithShape="1">
          <a:blip r:embed="rId2"/>
          <a:srcRect l="25575" t="40203" r="38691" b="29719"/>
          <a:stretch/>
        </p:blipFill>
        <p:spPr>
          <a:xfrm>
            <a:off x="4853361" y="1700868"/>
            <a:ext cx="7299840" cy="3456263"/>
          </a:xfrm>
        </p:spPr>
      </p:pic>
      <p:sp>
        <p:nvSpPr>
          <p:cNvPr id="4" name="Text Placeholder 3">
            <a:extLst>
              <a:ext uri="{FF2B5EF4-FFF2-40B4-BE49-F238E27FC236}">
                <a16:creationId xmlns:a16="http://schemas.microsoft.com/office/drawing/2014/main" id="{3277D7FF-5710-4037-BE62-8A7C913200C9}"/>
              </a:ext>
            </a:extLst>
          </p:cNvPr>
          <p:cNvSpPr>
            <a:spLocks noGrp="1"/>
          </p:cNvSpPr>
          <p:nvPr>
            <p:ph type="body" sz="half" idx="2"/>
          </p:nvPr>
        </p:nvSpPr>
        <p:spPr/>
        <p:txBody>
          <a:bodyPr/>
          <a:lstStyle/>
          <a:p>
            <a:r>
              <a:rPr lang="en-US" dirty="0">
                <a:solidFill>
                  <a:schemeClr val="bg1"/>
                </a:solidFill>
                <a:latin typeface="Helvetica Neue"/>
              </a:rPr>
              <a:t>O</a:t>
            </a:r>
            <a:r>
              <a:rPr lang="en-US" b="0" i="0" dirty="0">
                <a:solidFill>
                  <a:schemeClr val="bg1"/>
                </a:solidFill>
                <a:effectLst/>
                <a:latin typeface="Helvetica Neue"/>
              </a:rPr>
              <a:t>ne of the 2007 Sold House Sale's Price was Highest in all 5 years of Data and 2010 had highest range of Sale's Price.</a:t>
            </a:r>
            <a:endParaRPr lang="en-US" dirty="0">
              <a:solidFill>
                <a:schemeClr val="bg1"/>
              </a:solidFill>
            </a:endParaRPr>
          </a:p>
        </p:txBody>
      </p:sp>
      <p:pic>
        <p:nvPicPr>
          <p:cNvPr id="7" name="Picture 6">
            <a:extLst>
              <a:ext uri="{FF2B5EF4-FFF2-40B4-BE49-F238E27FC236}">
                <a16:creationId xmlns:a16="http://schemas.microsoft.com/office/drawing/2014/main" id="{33D3AF2B-3608-4F78-8957-6CFA2BE833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440957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41DF1-B098-482F-9C13-907A905D8CE7}"/>
              </a:ext>
            </a:extLst>
          </p:cNvPr>
          <p:cNvSpPr>
            <a:spLocks noGrp="1"/>
          </p:cNvSpPr>
          <p:nvPr>
            <p:ph type="title"/>
          </p:nvPr>
        </p:nvSpPr>
        <p:spPr/>
        <p:txBody>
          <a:bodyPr>
            <a:normAutofit fontScale="90000"/>
          </a:bodyPr>
          <a:lstStyle/>
          <a:p>
            <a:r>
              <a:rPr lang="en-US" dirty="0"/>
              <a:t>Sale Price range from min to max in every year with Street</a:t>
            </a:r>
          </a:p>
        </p:txBody>
      </p:sp>
      <p:pic>
        <p:nvPicPr>
          <p:cNvPr id="6" name="Content Placeholder 5">
            <a:extLst>
              <a:ext uri="{FF2B5EF4-FFF2-40B4-BE49-F238E27FC236}">
                <a16:creationId xmlns:a16="http://schemas.microsoft.com/office/drawing/2014/main" id="{7E744DC4-91B0-43F8-888C-F65ECF5EA794}"/>
              </a:ext>
            </a:extLst>
          </p:cNvPr>
          <p:cNvPicPr>
            <a:picLocks noGrp="1" noChangeAspect="1"/>
          </p:cNvPicPr>
          <p:nvPr>
            <p:ph idx="1"/>
          </p:nvPr>
        </p:nvPicPr>
        <p:blipFill rotWithShape="1">
          <a:blip r:embed="rId2"/>
          <a:srcRect l="25363" t="46493" r="39469" b="22687"/>
          <a:stretch/>
        </p:blipFill>
        <p:spPr>
          <a:xfrm>
            <a:off x="5016617" y="1359017"/>
            <a:ext cx="6493078" cy="4030910"/>
          </a:xfrm>
        </p:spPr>
      </p:pic>
      <p:sp>
        <p:nvSpPr>
          <p:cNvPr id="4" name="Text Placeholder 3">
            <a:extLst>
              <a:ext uri="{FF2B5EF4-FFF2-40B4-BE49-F238E27FC236}">
                <a16:creationId xmlns:a16="http://schemas.microsoft.com/office/drawing/2014/main" id="{F7149E9A-A2EE-4F32-9578-DA40716EC810}"/>
              </a:ext>
            </a:extLst>
          </p:cNvPr>
          <p:cNvSpPr>
            <a:spLocks noGrp="1"/>
          </p:cNvSpPr>
          <p:nvPr>
            <p:ph type="body" sz="half" idx="2"/>
          </p:nvPr>
        </p:nvSpPr>
        <p:spPr/>
        <p:txBody>
          <a:bodyPr/>
          <a:lstStyle/>
          <a:p>
            <a:r>
              <a:rPr lang="en-US" b="0" i="0" dirty="0">
                <a:solidFill>
                  <a:schemeClr val="bg1"/>
                </a:solidFill>
                <a:effectLst/>
                <a:latin typeface="Helvetica Neue"/>
              </a:rPr>
              <a:t>Pavel Street Sale Price range aren't varying so much, But in Gravel Street Sale's Price are varying.</a:t>
            </a:r>
            <a:endParaRPr lang="en-US" dirty="0">
              <a:solidFill>
                <a:schemeClr val="bg1"/>
              </a:solidFill>
            </a:endParaRPr>
          </a:p>
        </p:txBody>
      </p:sp>
      <p:pic>
        <p:nvPicPr>
          <p:cNvPr id="7" name="Picture 6">
            <a:extLst>
              <a:ext uri="{FF2B5EF4-FFF2-40B4-BE49-F238E27FC236}">
                <a16:creationId xmlns:a16="http://schemas.microsoft.com/office/drawing/2014/main" id="{19F71386-0B06-4FF8-B2F3-B052966096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1678769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normAutofit fontScale="90000"/>
          </a:bodyPr>
          <a:lstStyle/>
          <a:p>
            <a:r>
              <a:rPr lang="en-US" dirty="0"/>
              <a:t>Graph between years_of_house_built at the year of Sold and Sale Price</a:t>
            </a:r>
          </a:p>
        </p:txBody>
      </p:sp>
      <p:pic>
        <p:nvPicPr>
          <p:cNvPr id="6" name="Content Placeholder 5">
            <a:extLst>
              <a:ext uri="{FF2B5EF4-FFF2-40B4-BE49-F238E27FC236}">
                <a16:creationId xmlns:a16="http://schemas.microsoft.com/office/drawing/2014/main" id="{244D92BF-192D-41AA-BFA3-D10D8310EDAC}"/>
              </a:ext>
            </a:extLst>
          </p:cNvPr>
          <p:cNvPicPr>
            <a:picLocks noGrp="1" noChangeAspect="1"/>
          </p:cNvPicPr>
          <p:nvPr>
            <p:ph idx="1"/>
          </p:nvPr>
        </p:nvPicPr>
        <p:blipFill rotWithShape="1">
          <a:blip r:embed="rId2"/>
          <a:srcRect l="25788" t="27497" r="41592" b="38915"/>
          <a:stretch/>
        </p:blipFill>
        <p:spPr>
          <a:xfrm>
            <a:off x="5138261" y="1336783"/>
            <a:ext cx="6505660" cy="3767918"/>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if house is 0 to 20 year old than the price of sale's is very high</a:t>
            </a:r>
            <a:endParaRPr lang="en-US" dirty="0">
              <a:solidFill>
                <a:schemeClr val="bg1"/>
              </a:solidFill>
            </a:endParaRPr>
          </a:p>
        </p:txBody>
      </p:sp>
      <p:pic>
        <p:nvPicPr>
          <p:cNvPr id="7" name="Picture 6">
            <a:extLst>
              <a:ext uri="{FF2B5EF4-FFF2-40B4-BE49-F238E27FC236}">
                <a16:creationId xmlns:a16="http://schemas.microsoft.com/office/drawing/2014/main" id="{97E2F803-95F8-40DB-B5E8-2972F29594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3532561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6F3A-FE67-482A-9FC0-9A1599C7CBDA}"/>
              </a:ext>
            </a:extLst>
          </p:cNvPr>
          <p:cNvSpPr>
            <a:spLocks noGrp="1"/>
          </p:cNvSpPr>
          <p:nvPr>
            <p:ph type="title"/>
          </p:nvPr>
        </p:nvSpPr>
        <p:spPr/>
        <p:txBody>
          <a:bodyPr/>
          <a:lstStyle/>
          <a:p>
            <a:r>
              <a:rPr lang="en-US" dirty="0"/>
              <a:t>Average Sale Price in Every Built Year</a:t>
            </a:r>
          </a:p>
        </p:txBody>
      </p:sp>
      <p:pic>
        <p:nvPicPr>
          <p:cNvPr id="6" name="Content Placeholder 5">
            <a:extLst>
              <a:ext uri="{FF2B5EF4-FFF2-40B4-BE49-F238E27FC236}">
                <a16:creationId xmlns:a16="http://schemas.microsoft.com/office/drawing/2014/main" id="{33FA8EE2-8C6D-483A-8755-72DB6A9CC984}"/>
              </a:ext>
            </a:extLst>
          </p:cNvPr>
          <p:cNvPicPr>
            <a:picLocks noGrp="1" noChangeAspect="1"/>
          </p:cNvPicPr>
          <p:nvPr>
            <p:ph idx="1"/>
          </p:nvPr>
        </p:nvPicPr>
        <p:blipFill rotWithShape="1">
          <a:blip r:embed="rId2"/>
          <a:srcRect l="24443" t="39574" r="32959" b="22436"/>
          <a:stretch/>
        </p:blipFill>
        <p:spPr>
          <a:xfrm>
            <a:off x="4800679" y="1501630"/>
            <a:ext cx="7391321" cy="3707934"/>
          </a:xfrm>
        </p:spPr>
      </p:pic>
      <p:sp>
        <p:nvSpPr>
          <p:cNvPr id="4" name="Text Placeholder 3">
            <a:extLst>
              <a:ext uri="{FF2B5EF4-FFF2-40B4-BE49-F238E27FC236}">
                <a16:creationId xmlns:a16="http://schemas.microsoft.com/office/drawing/2014/main" id="{0AA39CC7-F200-4024-A6B4-0AB14F4E02BE}"/>
              </a:ext>
            </a:extLst>
          </p:cNvPr>
          <p:cNvSpPr>
            <a:spLocks noGrp="1"/>
          </p:cNvSpPr>
          <p:nvPr>
            <p:ph type="body" sz="half" idx="2"/>
          </p:nvPr>
        </p:nvSpPr>
        <p:spPr/>
        <p:txBody>
          <a:bodyPr/>
          <a:lstStyle/>
          <a:p>
            <a:r>
              <a:rPr lang="en-US" b="0" i="0" dirty="0">
                <a:solidFill>
                  <a:schemeClr val="bg1"/>
                </a:solidFill>
                <a:effectLst/>
                <a:latin typeface="Helvetica Neue"/>
              </a:rPr>
              <a:t>If House is newly Built than the chance is to get high sale price</a:t>
            </a:r>
            <a:endParaRPr lang="en-US" dirty="0">
              <a:solidFill>
                <a:schemeClr val="bg1"/>
              </a:solidFill>
            </a:endParaRPr>
          </a:p>
        </p:txBody>
      </p:sp>
      <p:pic>
        <p:nvPicPr>
          <p:cNvPr id="7" name="Picture 6">
            <a:extLst>
              <a:ext uri="{FF2B5EF4-FFF2-40B4-BE49-F238E27FC236}">
                <a16:creationId xmlns:a16="http://schemas.microsoft.com/office/drawing/2014/main" id="{C097A2CF-B90B-4A7D-9BCE-9D24BC2D26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4127" y="4846553"/>
            <a:ext cx="2359074" cy="2359074"/>
          </a:xfrm>
          <a:prstGeom prst="rect">
            <a:avLst/>
          </a:prstGeom>
        </p:spPr>
      </p:pic>
    </p:spTree>
    <p:extLst>
      <p:ext uri="{BB962C8B-B14F-4D97-AF65-F5344CB8AC3E}">
        <p14:creationId xmlns:p14="http://schemas.microsoft.com/office/powerpoint/2010/main" val="373596511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{A0356B9D-9FB6-4902-A317-B6B1CBFFB0FC}tf56160789_win32</Template>
  <TotalTime>202</TotalTime>
  <Words>697</Words>
  <Application>Microsoft Office PowerPoint</Application>
  <PresentationFormat>Widescreen</PresentationFormat>
  <Paragraphs>68</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Bookman Old Style</vt:lpstr>
      <vt:lpstr>Calibri</vt:lpstr>
      <vt:lpstr>Courier New</vt:lpstr>
      <vt:lpstr>Franklin Gothic Book</vt:lpstr>
      <vt:lpstr>Helvetica Neue</vt:lpstr>
      <vt:lpstr>Inter</vt:lpstr>
      <vt:lpstr>1_RetrospectVTI</vt:lpstr>
      <vt:lpstr>The House Price Prediction</vt:lpstr>
      <vt:lpstr>Problem Statement</vt:lpstr>
      <vt:lpstr>Business Goal</vt:lpstr>
      <vt:lpstr>Steps</vt:lpstr>
      <vt:lpstr>NAN Values are important for Target Feature</vt:lpstr>
      <vt:lpstr>Sale Price range from min to max according to year</vt:lpstr>
      <vt:lpstr>Sale Price range from min to max in every year with Street</vt:lpstr>
      <vt:lpstr>Graph between years_of_house_built at the year of Sold and Sale Price</vt:lpstr>
      <vt:lpstr>Average Sale Price in Every Built Year</vt:lpstr>
      <vt:lpstr>Graph between years_of_Remodification at the year of Sold  and Sale Price.</vt:lpstr>
      <vt:lpstr>Graph between years_of_garage_Built at the year of Sold  and Sale Price.</vt:lpstr>
      <vt:lpstr>Scatter and histogram between Lot Area and Sale Price</vt:lpstr>
      <vt:lpstr>Scatter and histogram between LotFrontage and SalePrice</vt:lpstr>
      <vt:lpstr>Scatter and histogram between Garage Area and Sale Price</vt:lpstr>
      <vt:lpstr>Model Dashboard</vt:lpstr>
      <vt:lpstr>Finalized model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House Price Prediction</dc:title>
  <dc:creator>Abhishek pai</dc:creator>
  <cp:lastModifiedBy>Abhishek pai</cp:lastModifiedBy>
  <cp:revision>15</cp:revision>
  <dcterms:created xsi:type="dcterms:W3CDTF">2021-07-08T17:05:42Z</dcterms:created>
  <dcterms:modified xsi:type="dcterms:W3CDTF">2021-07-08T20:28:41Z</dcterms:modified>
</cp:coreProperties>
</file>

<file path=docProps/thumbnail.jpeg>
</file>